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9144000" cy="5143500" type="screen16x9"/>
  <p:notesSz cx="6858000" cy="9144000"/>
  <p:embeddedFontLst>
    <p:embeddedFont>
      <p:font typeface="Maven Pro" panose="020B0604020202020204" charset="0"/>
      <p:regular r:id="rId20"/>
      <p:bold r:id="rId21"/>
    </p:embeddedFont>
    <p:embeddedFont>
      <p:font typeface="Maven Pro Medium" panose="020B0604020202020204" charset="0"/>
      <p:regular r:id="rId22"/>
      <p:bold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4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5fa0371f25_0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35fa0371f25_0_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5fa0371f25_0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35fa0371f25_0_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35fa0371f25_0_2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35fa0371f25_0_2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5fa0371f25_0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35fa0371f25_0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35fa0371f25_0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35fa0371f25_0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360c9cf6f9a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360c9cf6f9a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35fa0371f25_0_2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35fa0371f25_0_2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35fa0371f25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35fa0371f25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35fa0371f25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35fa0371f25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5fa0371f25_0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35fa0371f25_0_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5fa0371f25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35fa0371f25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5fa0371f25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35fa0371f25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5fa0371f25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5fa0371f25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35fa0371f25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35fa0371f25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35fa0371f25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35fa0371f25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5fa0371f25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35fa0371f25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3.jp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jp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9378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uk" sz="368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Програмна система для планування та моніторингу виконання особистих задач і досягнень. Тестування</a:t>
            </a:r>
            <a:endParaRPr sz="368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185675" y="3383663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0" lvl="0" indent="0" algn="l"/>
            <a:r>
              <a:rPr lang="uk" dirty="0">
                <a:solidFill>
                  <a:srgbClr val="FFE599"/>
                </a:solidFill>
                <a:latin typeface="Maven Pro Medium"/>
                <a:ea typeface="Maven Pro Medium"/>
                <a:cs typeface="Maven Pro Medium"/>
                <a:sym typeface="Maven Pro Medium"/>
              </a:rPr>
              <a:t>Виконала: </a:t>
            </a:r>
            <a:r>
              <a:rPr lang="uk" b="1" dirty="0">
                <a:solidFill>
                  <a:srgbClr val="FFE599"/>
                </a:solidFill>
                <a:latin typeface="Maven Pro"/>
                <a:ea typeface="Maven Pro"/>
                <a:cs typeface="Maven Pro"/>
                <a:sym typeface="Maven Pro"/>
              </a:rPr>
              <a:t>Алмакадма М.І.</a:t>
            </a:r>
            <a:r>
              <a:rPr lang="ru-UA" b="1">
                <a:solidFill>
                  <a:srgbClr val="FFE599"/>
                </a:solidFill>
                <a:latin typeface="Maven Pro"/>
                <a:ea typeface="Maven Pro"/>
                <a:cs typeface="Maven Pro"/>
                <a:sym typeface="Maven Pro"/>
              </a:rPr>
              <a:t>, </a:t>
            </a:r>
            <a:r>
              <a:rPr lang="uk">
                <a:solidFill>
                  <a:srgbClr val="FFE599"/>
                </a:solidFill>
                <a:latin typeface="Maven Pro Medium"/>
                <a:ea typeface="Maven Pro Medium"/>
                <a:cs typeface="Maven Pro Medium"/>
                <a:sym typeface="Maven Pro Medium"/>
              </a:rPr>
              <a:t>гр</a:t>
            </a:r>
            <a:r>
              <a:rPr lang="uk" dirty="0">
                <a:solidFill>
                  <a:srgbClr val="FFE599"/>
                </a:solidFill>
                <a:latin typeface="Maven Pro Medium"/>
                <a:ea typeface="Maven Pro Medium"/>
                <a:cs typeface="Maven Pro Medium"/>
                <a:sym typeface="Maven Pro Medium"/>
              </a:rPr>
              <a:t>. ПЗПІ-21-1 </a:t>
            </a:r>
            <a:endParaRPr b="1" dirty="0">
              <a:solidFill>
                <a:srgbClr val="FFE599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dirty="0">
                <a:solidFill>
                  <a:srgbClr val="FFE599"/>
                </a:solidFill>
                <a:latin typeface="Maven Pro Medium"/>
                <a:ea typeface="Maven Pro Medium"/>
                <a:cs typeface="Maven Pro Medium"/>
                <a:sym typeface="Maven Pro Medium"/>
              </a:rPr>
              <a:t>Керівник: проф. кафедри ПІ </a:t>
            </a:r>
            <a:r>
              <a:rPr lang="uk" b="1" dirty="0">
                <a:solidFill>
                  <a:srgbClr val="FFE599"/>
                </a:solidFill>
                <a:latin typeface="Maven Pro"/>
                <a:ea typeface="Maven Pro"/>
                <a:cs typeface="Maven Pro"/>
                <a:sym typeface="Maven Pro"/>
              </a:rPr>
              <a:t>Дудар З.В.</a:t>
            </a:r>
            <a:endParaRPr b="1" dirty="0">
              <a:solidFill>
                <a:srgbClr val="FFE599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2907900" y="4569450"/>
            <a:ext cx="3328200" cy="42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" sz="1800" b="1">
                <a:solidFill>
                  <a:srgbClr val="FFF2CC"/>
                </a:solidFill>
                <a:latin typeface="Maven Pro"/>
                <a:ea typeface="Maven Pro"/>
                <a:cs typeface="Maven Pro"/>
                <a:sym typeface="Maven Pro"/>
              </a:rPr>
              <a:t>11 червня 2025</a:t>
            </a:r>
            <a:endParaRPr sz="1800" b="1">
              <a:solidFill>
                <a:srgbClr val="FFF2CC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2"/>
          <p:cNvSpPr txBox="1">
            <a:spLocks noGrp="1"/>
          </p:cNvSpPr>
          <p:nvPr>
            <p:ph type="title"/>
          </p:nvPr>
        </p:nvSpPr>
        <p:spPr>
          <a:xfrm>
            <a:off x="404150" y="15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uk" sz="2820" b="1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Ручне тестування API (Swagger UI)</a:t>
            </a:r>
            <a:endParaRPr sz="2820" b="1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34" name="Google Shape;134;p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260300" cy="3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0000"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>
                <a:solidFill>
                  <a:schemeClr val="dk1"/>
                </a:solidFill>
              </a:rPr>
              <a:t>🔍 Що тестувалось: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uk">
                <a:solidFill>
                  <a:schemeClr val="dk1"/>
                </a:solidFill>
              </a:rPr>
              <a:t>• Всі основні CRUD-запити (GET, POST, PUT, DELETE)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uk">
                <a:solidFill>
                  <a:schemeClr val="dk1"/>
                </a:solidFill>
              </a:rPr>
              <a:t>• Контролери: досягнення, чат з помічником, авторизація, категорії, папки, друзі, таблиця лідерів, сповіщення, цитати, задачі, підзадачі, пошук тощо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uk">
                <a:solidFill>
                  <a:schemeClr val="dk1"/>
                </a:solidFill>
              </a:rPr>
              <a:t>🛠 Як тестувалось: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uk">
                <a:solidFill>
                  <a:schemeClr val="dk1"/>
                </a:solidFill>
              </a:rPr>
              <a:t>• Виконання запитів через Swagger UI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uk">
                <a:solidFill>
                  <a:schemeClr val="dk1"/>
                </a:solidFill>
              </a:rPr>
              <a:t>• Перевірка змін у MongoDB після кожного запиту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uk">
                <a:solidFill>
                  <a:schemeClr val="dk1"/>
                </a:solidFill>
              </a:rPr>
              <a:t>• Контроль статусів HTTP, структури відповіді та бізнес-логіки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35" name="Google Shape;135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54075" y="1092375"/>
            <a:ext cx="3989624" cy="381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2"/>
          <p:cNvPicPr preferRelativeResize="0"/>
          <p:nvPr/>
        </p:nvPicPr>
        <p:blipFill rotWithShape="1">
          <a:blip r:embed="rId5">
            <a:alphaModFix/>
          </a:blip>
          <a:srcRect t="24668" b="11556"/>
          <a:stretch/>
        </p:blipFill>
        <p:spPr>
          <a:xfrm>
            <a:off x="2465325" y="4214600"/>
            <a:ext cx="2106675" cy="893476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10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3"/>
          <p:cNvSpPr txBox="1">
            <a:spLocks noGrp="1"/>
          </p:cNvSpPr>
          <p:nvPr>
            <p:ph type="title"/>
          </p:nvPr>
        </p:nvSpPr>
        <p:spPr>
          <a:xfrm>
            <a:off x="311700" y="1761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uk" sz="2520" b="1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Автоматизоване тестування клієнтської частини</a:t>
            </a:r>
            <a:endParaRPr sz="2720" b="1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43" name="Google Shape;143;p23"/>
          <p:cNvSpPr txBox="1">
            <a:spLocks noGrp="1"/>
          </p:cNvSpPr>
          <p:nvPr>
            <p:ph type="body" idx="1"/>
          </p:nvPr>
        </p:nvSpPr>
        <p:spPr>
          <a:xfrm>
            <a:off x="269675" y="1144075"/>
            <a:ext cx="28758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" sz="1100">
                <a:solidFill>
                  <a:schemeClr val="dk1"/>
                </a:solidFill>
              </a:rPr>
              <a:t>✅ </a:t>
            </a:r>
            <a:r>
              <a:rPr lang="uk" sz="1100" b="1">
                <a:solidFill>
                  <a:schemeClr val="dk1"/>
                </a:solidFill>
              </a:rPr>
              <a:t>Інструмент:</a:t>
            </a:r>
            <a:r>
              <a:rPr lang="uk" sz="1100">
                <a:solidFill>
                  <a:schemeClr val="dk1"/>
                </a:solidFill>
              </a:rPr>
              <a:t> Cypress</a:t>
            </a:r>
            <a:endParaRPr sz="1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" sz="1100">
                <a:solidFill>
                  <a:schemeClr val="dk1"/>
                </a:solidFill>
              </a:rPr>
              <a:t>✅ </a:t>
            </a:r>
            <a:r>
              <a:rPr lang="uk" sz="1100" b="1">
                <a:solidFill>
                  <a:schemeClr val="dk1"/>
                </a:solidFill>
              </a:rPr>
              <a:t>Тип тестування:</a:t>
            </a:r>
            <a:r>
              <a:rPr lang="uk" sz="1100">
                <a:solidFill>
                  <a:schemeClr val="dk1"/>
                </a:solidFill>
              </a:rPr>
              <a:t> E2E (End-to-End)</a:t>
            </a:r>
            <a:endParaRPr sz="1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" sz="1100">
                <a:solidFill>
                  <a:schemeClr val="dk1"/>
                </a:solidFill>
              </a:rPr>
              <a:t>✅ </a:t>
            </a:r>
            <a:r>
              <a:rPr lang="uk" sz="1100" b="1">
                <a:solidFill>
                  <a:schemeClr val="dk1"/>
                </a:solidFill>
              </a:rPr>
              <a:t>Середовище:</a:t>
            </a:r>
            <a:r>
              <a:rPr lang="uk" sz="1100">
                <a:solidFill>
                  <a:schemeClr val="dk1"/>
                </a:solidFill>
              </a:rPr>
              <a:t> локальний запуск у браузерах </a:t>
            </a:r>
            <a:r>
              <a:rPr lang="uk" sz="1100" b="1">
                <a:solidFill>
                  <a:schemeClr val="dk1"/>
                </a:solidFill>
              </a:rPr>
              <a:t>Chrome</a:t>
            </a:r>
            <a:r>
              <a:rPr lang="uk" sz="1100">
                <a:solidFill>
                  <a:schemeClr val="dk1"/>
                </a:solidFill>
              </a:rPr>
              <a:t> та </a:t>
            </a:r>
            <a:r>
              <a:rPr lang="uk" sz="1100" b="1">
                <a:solidFill>
                  <a:schemeClr val="dk1"/>
                </a:solidFill>
              </a:rPr>
              <a:t>Edge</a:t>
            </a:r>
            <a:endParaRPr sz="11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" sz="1100">
                <a:solidFill>
                  <a:schemeClr val="dk1"/>
                </a:solidFill>
              </a:rPr>
              <a:t>✅ </a:t>
            </a:r>
            <a:r>
              <a:rPr lang="uk" sz="1100" b="1">
                <a:solidFill>
                  <a:schemeClr val="dk1"/>
                </a:solidFill>
              </a:rPr>
              <a:t>Основні перевірки:</a:t>
            </a:r>
            <a:endParaRPr sz="1100" b="1">
              <a:solidFill>
                <a:schemeClr val="dk1"/>
              </a:solidFill>
            </a:endParaRPr>
          </a:p>
          <a:p>
            <a:pPr marL="36000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" sz="1100">
                <a:solidFill>
                  <a:schemeClr val="dk1"/>
                </a:solidFill>
              </a:rPr>
              <a:t>• наявність ключових елементів інтерфейсу</a:t>
            </a:r>
            <a:endParaRPr sz="1100">
              <a:solidFill>
                <a:schemeClr val="dk1"/>
              </a:solidFill>
            </a:endParaRPr>
          </a:p>
          <a:p>
            <a:pPr marL="36000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" sz="1100">
                <a:solidFill>
                  <a:schemeClr val="dk1"/>
                </a:solidFill>
              </a:rPr>
              <a:t>• коректність навігації між сторінками</a:t>
            </a:r>
            <a:endParaRPr sz="1100">
              <a:solidFill>
                <a:schemeClr val="dk1"/>
              </a:solidFill>
            </a:endParaRPr>
          </a:p>
          <a:p>
            <a:pPr marL="36000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" sz="1100">
                <a:solidFill>
                  <a:schemeClr val="dk1"/>
                </a:solidFill>
              </a:rPr>
              <a:t>• валідація форм</a:t>
            </a:r>
            <a:endParaRPr sz="1100">
              <a:solidFill>
                <a:schemeClr val="dk1"/>
              </a:solidFill>
            </a:endParaRPr>
          </a:p>
          <a:p>
            <a:pPr marL="360000" lvl="0" indent="0" algn="l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uk" sz="1100">
                <a:solidFill>
                  <a:schemeClr val="dk1"/>
                </a:solidFill>
              </a:rPr>
              <a:t>• відповідність вмісту очікуванням користувача</a:t>
            </a:r>
            <a:endParaRPr/>
          </a:p>
        </p:txBody>
      </p:sp>
      <p:pic>
        <p:nvPicPr>
          <p:cNvPr id="144" name="Google Shape;144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04269" y="3713594"/>
            <a:ext cx="1195450" cy="119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87449" y="3713599"/>
            <a:ext cx="4338674" cy="126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00900" y="1085850"/>
            <a:ext cx="5431410" cy="2391069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11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 txBox="1">
            <a:spLocks noGrp="1"/>
          </p:cNvSpPr>
          <p:nvPr>
            <p:ph type="title"/>
          </p:nvPr>
        </p:nvSpPr>
        <p:spPr>
          <a:xfrm>
            <a:off x="311700" y="1676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000"/>
              <a:buFont typeface="Arial"/>
              <a:buNone/>
            </a:pPr>
            <a:r>
              <a:rPr lang="uk" sz="2750" b="1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Автоматизоване тестування клієнтської частини</a:t>
            </a:r>
            <a:endParaRPr sz="2750" b="1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3" name="Google Shape;153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88925" y="1110075"/>
            <a:ext cx="6329327" cy="2148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1541" y="2344175"/>
            <a:ext cx="5201633" cy="222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97000" y="3527475"/>
            <a:ext cx="3162275" cy="133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21450" y="953749"/>
            <a:ext cx="1326675" cy="1247100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12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5"/>
          <p:cNvSpPr txBox="1">
            <a:spLocks noGrp="1"/>
          </p:cNvSpPr>
          <p:nvPr>
            <p:ph type="title"/>
          </p:nvPr>
        </p:nvSpPr>
        <p:spPr>
          <a:xfrm>
            <a:off x="412550" y="2013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uk" sz="2820" b="1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Ручне тестування вебзастосунку</a:t>
            </a:r>
            <a:endParaRPr sz="2820" b="1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163" name="Google Shape;163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10537" y="1053652"/>
            <a:ext cx="5356424" cy="2768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5"/>
          <p:cNvPicPr preferRelativeResize="0"/>
          <p:nvPr/>
        </p:nvPicPr>
        <p:blipFill rotWithShape="1">
          <a:blip r:embed="rId5">
            <a:alphaModFix/>
          </a:blip>
          <a:srcRect l="9516" t="5900" r="12988"/>
          <a:stretch/>
        </p:blipFill>
        <p:spPr>
          <a:xfrm>
            <a:off x="6598328" y="3914375"/>
            <a:ext cx="1156347" cy="11664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65" name="Google Shape;165;p25"/>
          <p:cNvPicPr preferRelativeResize="0"/>
          <p:nvPr/>
        </p:nvPicPr>
        <p:blipFill rotWithShape="1">
          <a:blip r:embed="rId6">
            <a:alphaModFix/>
          </a:blip>
          <a:srcRect t="6472"/>
          <a:stretch/>
        </p:blipFill>
        <p:spPr>
          <a:xfrm>
            <a:off x="4968675" y="3914376"/>
            <a:ext cx="1326675" cy="11664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66" name="Google Shape;166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19850" y="1399498"/>
            <a:ext cx="3305749" cy="182964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67" name="Google Shape;167;p2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03325" y="3368550"/>
            <a:ext cx="2659050" cy="152337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68" name="Google Shape;168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13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6"/>
          <p:cNvSpPr txBox="1">
            <a:spLocks noGrp="1"/>
          </p:cNvSpPr>
          <p:nvPr>
            <p:ph type="title"/>
          </p:nvPr>
        </p:nvSpPr>
        <p:spPr>
          <a:xfrm>
            <a:off x="311700" y="1676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uk" sz="2820" b="1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Тестування мобільного застосунка</a:t>
            </a:r>
            <a:endParaRPr sz="2820" b="1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174" name="Google Shape;174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25725" y="1734497"/>
            <a:ext cx="4974974" cy="209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1" y="1078950"/>
            <a:ext cx="1543750" cy="349552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76" name="Google Shape;176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14</a:t>
            </a:fld>
            <a:endParaRPr/>
          </a:p>
        </p:txBody>
      </p:sp>
      <p:pic>
        <p:nvPicPr>
          <p:cNvPr id="177" name="Google Shape;177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06850" y="1078950"/>
            <a:ext cx="1543750" cy="3473418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78" name="Google Shape;178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483400" y="4010946"/>
            <a:ext cx="1989050" cy="104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7"/>
          <p:cNvSpPr txBox="1">
            <a:spLocks noGrp="1"/>
          </p:cNvSpPr>
          <p:nvPr>
            <p:ph type="title"/>
          </p:nvPr>
        </p:nvSpPr>
        <p:spPr>
          <a:xfrm>
            <a:off x="311700" y="1844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uk" sz="2820" b="1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Життєвий цикл дефекту</a:t>
            </a:r>
            <a:endParaRPr sz="2820" b="1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84" name="Google Shape;184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15</a:t>
            </a:fld>
            <a:endParaRPr/>
          </a:p>
        </p:txBody>
      </p:sp>
      <p:pic>
        <p:nvPicPr>
          <p:cNvPr id="185" name="Google Shape;185;p27"/>
          <p:cNvPicPr preferRelativeResize="0"/>
          <p:nvPr/>
        </p:nvPicPr>
        <p:blipFill rotWithShape="1">
          <a:blip r:embed="rId4">
            <a:alphaModFix/>
          </a:blip>
          <a:srcRect r="832" b="921"/>
          <a:stretch/>
        </p:blipFill>
        <p:spPr>
          <a:xfrm>
            <a:off x="4720775" y="1213550"/>
            <a:ext cx="4077474" cy="296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1213549"/>
            <a:ext cx="4077476" cy="196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7500" y="3259424"/>
            <a:ext cx="3093983" cy="1656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8"/>
          <p:cNvSpPr txBox="1">
            <a:spLocks noGrp="1"/>
          </p:cNvSpPr>
          <p:nvPr>
            <p:ph type="title"/>
          </p:nvPr>
        </p:nvSpPr>
        <p:spPr>
          <a:xfrm>
            <a:off x="311700" y="2042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uk" sz="2820" b="1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Продуктивність системи</a:t>
            </a:r>
            <a:endParaRPr sz="2820" b="1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93" name="Google Shape;193;p28"/>
          <p:cNvSpPr txBox="1">
            <a:spLocks noGrp="1"/>
          </p:cNvSpPr>
          <p:nvPr>
            <p:ph type="body" idx="1"/>
          </p:nvPr>
        </p:nvSpPr>
        <p:spPr>
          <a:xfrm>
            <a:off x="563825" y="1239000"/>
            <a:ext cx="3582600" cy="198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" sz="1100" b="1">
                <a:solidFill>
                  <a:srgbClr val="5B0F00"/>
                </a:solidFill>
              </a:rPr>
              <a:t>Сервер</a:t>
            </a:r>
            <a:endParaRPr sz="1100" b="1">
              <a:solidFill>
                <a:srgbClr val="5B0F00"/>
              </a:solidFill>
            </a:endParaRPr>
          </a:p>
          <a:p>
            <a:pPr marL="457200" lvl="0" indent="-298450" algn="l" rtl="0">
              <a:spcBef>
                <a:spcPts val="1200"/>
              </a:spcBef>
              <a:spcAft>
                <a:spcPts val="0"/>
              </a:spcAft>
              <a:buClr>
                <a:srgbClr val="5B0F00"/>
              </a:buClr>
              <a:buSzPts val="1100"/>
              <a:buChar char="●"/>
            </a:pPr>
            <a:r>
              <a:rPr lang="uk" sz="1100">
                <a:solidFill>
                  <a:srgbClr val="5B0F00"/>
                </a:solidFill>
              </a:rPr>
              <a:t>Стабільна пропускна здатність: </a:t>
            </a:r>
            <a:r>
              <a:rPr lang="uk" sz="1100" b="1">
                <a:solidFill>
                  <a:srgbClr val="5B0F00"/>
                </a:solidFill>
              </a:rPr>
              <a:t>&gt;80 запитів/сек</a:t>
            </a:r>
            <a:r>
              <a:rPr lang="uk" sz="1100">
                <a:solidFill>
                  <a:srgbClr val="5B0F00"/>
                </a:solidFill>
              </a:rPr>
              <a:t> до 500 користувачів</a:t>
            </a:r>
            <a:endParaRPr sz="1100">
              <a:solidFill>
                <a:srgbClr val="5B0F00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rgbClr val="5B0F00"/>
              </a:buClr>
              <a:buSzPts val="1100"/>
              <a:buChar char="●"/>
            </a:pPr>
            <a:r>
              <a:rPr lang="uk" sz="1100">
                <a:solidFill>
                  <a:srgbClr val="5B0F00"/>
                </a:solidFill>
              </a:rPr>
              <a:t>Оброблено </a:t>
            </a:r>
            <a:r>
              <a:rPr lang="uk" sz="1100" b="1">
                <a:solidFill>
                  <a:srgbClr val="5B0F00"/>
                </a:solidFill>
              </a:rPr>
              <a:t>10 000 запитів</a:t>
            </a:r>
            <a:r>
              <a:rPr lang="uk" sz="1100">
                <a:solidFill>
                  <a:srgbClr val="5B0F00"/>
                </a:solidFill>
              </a:rPr>
              <a:t> при 1000 користувачах</a:t>
            </a:r>
            <a:endParaRPr sz="1100">
              <a:solidFill>
                <a:srgbClr val="5B0F00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rgbClr val="5B0F00"/>
              </a:buClr>
              <a:buSzPts val="1100"/>
              <a:buChar char="●"/>
            </a:pPr>
            <a:r>
              <a:rPr lang="uk" sz="1100">
                <a:solidFill>
                  <a:srgbClr val="5B0F00"/>
                </a:solidFill>
              </a:rPr>
              <a:t>Зростання часу відповіді вказує на </a:t>
            </a:r>
            <a:r>
              <a:rPr lang="uk" sz="1100" b="1">
                <a:solidFill>
                  <a:srgbClr val="5B0F00"/>
                </a:solidFill>
              </a:rPr>
              <a:t>межу поточної конфігурації</a:t>
            </a:r>
            <a:r>
              <a:rPr lang="uk" sz="1100">
                <a:solidFill>
                  <a:srgbClr val="5B0F00"/>
                </a:solidFill>
              </a:rPr>
              <a:t>, але система залишається працездатною</a:t>
            </a:r>
            <a:endParaRPr>
              <a:solidFill>
                <a:srgbClr val="5B0F00"/>
              </a:solidFill>
            </a:endParaRPr>
          </a:p>
        </p:txBody>
      </p:sp>
      <p:sp>
        <p:nvSpPr>
          <p:cNvPr id="194" name="Google Shape;194;p28"/>
          <p:cNvSpPr txBox="1"/>
          <p:nvPr/>
        </p:nvSpPr>
        <p:spPr>
          <a:xfrm>
            <a:off x="5046475" y="1239000"/>
            <a:ext cx="4055400" cy="19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" sz="1100" b="1">
                <a:solidFill>
                  <a:srgbClr val="5B0F00"/>
                </a:solidFill>
              </a:rPr>
              <a:t>Вебзастосунок</a:t>
            </a:r>
            <a:endParaRPr sz="1100" b="1">
              <a:solidFill>
                <a:srgbClr val="5B0F00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B0F00"/>
              </a:buClr>
              <a:buSzPts val="1100"/>
              <a:buChar char="●"/>
            </a:pPr>
            <a:r>
              <a:rPr lang="uk" sz="1100" b="1">
                <a:solidFill>
                  <a:srgbClr val="5B0F00"/>
                </a:solidFill>
              </a:rPr>
              <a:t>Apdex ~1.0</a:t>
            </a:r>
            <a:r>
              <a:rPr lang="uk" sz="1100">
                <a:solidFill>
                  <a:srgbClr val="5B0F00"/>
                </a:solidFill>
              </a:rPr>
              <a:t> та </a:t>
            </a:r>
            <a:r>
              <a:rPr lang="uk" sz="1100" b="1">
                <a:solidFill>
                  <a:srgbClr val="5B0F00"/>
                </a:solidFill>
              </a:rPr>
              <a:t>0% помилок</a:t>
            </a:r>
            <a:r>
              <a:rPr lang="uk" sz="1100">
                <a:solidFill>
                  <a:srgbClr val="5B0F00"/>
                </a:solidFill>
              </a:rPr>
              <a:t> до 400 користувачів</a:t>
            </a:r>
            <a:endParaRPr sz="1100">
              <a:solidFill>
                <a:srgbClr val="5B0F00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B0F00"/>
              </a:buClr>
              <a:buSzPts val="1100"/>
              <a:buChar char="●"/>
            </a:pPr>
            <a:r>
              <a:rPr lang="uk" sz="1100">
                <a:solidFill>
                  <a:srgbClr val="5B0F00"/>
                </a:solidFill>
              </a:rPr>
              <a:t>Середній час відповіді: </a:t>
            </a:r>
            <a:r>
              <a:rPr lang="uk" sz="1100" b="1">
                <a:solidFill>
                  <a:srgbClr val="5B0F00"/>
                </a:solidFill>
              </a:rPr>
              <a:t>&lt;314 мс</a:t>
            </a:r>
            <a:endParaRPr sz="1100" b="1">
              <a:solidFill>
                <a:srgbClr val="5B0F00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B0F00"/>
              </a:buClr>
              <a:buSzPts val="1100"/>
              <a:buChar char="●"/>
            </a:pPr>
            <a:r>
              <a:rPr lang="uk" sz="1100">
                <a:solidFill>
                  <a:srgbClr val="5B0F00"/>
                </a:solidFill>
              </a:rPr>
              <a:t>Максимальна пропускна здатність: </a:t>
            </a:r>
            <a:r>
              <a:rPr lang="uk" sz="1100" b="1">
                <a:solidFill>
                  <a:srgbClr val="5B0F00"/>
                </a:solidFill>
              </a:rPr>
              <a:t>&gt;570 запитів/сек</a:t>
            </a:r>
            <a:r>
              <a:rPr lang="uk" sz="1100">
                <a:solidFill>
                  <a:srgbClr val="5B0F00"/>
                </a:solidFill>
              </a:rPr>
              <a:t> при 1000 користувачах</a:t>
            </a:r>
            <a:endParaRPr sz="1100">
              <a:solidFill>
                <a:srgbClr val="5B0F00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B0F00"/>
              </a:buClr>
              <a:buSzPts val="1100"/>
              <a:buChar char="●"/>
            </a:pPr>
            <a:r>
              <a:rPr lang="uk" sz="1100">
                <a:solidFill>
                  <a:srgbClr val="5B0F00"/>
                </a:solidFill>
              </a:rPr>
              <a:t>При перевантаженні (1000 користувачів): </a:t>
            </a:r>
            <a:r>
              <a:rPr lang="uk" sz="1100" b="1">
                <a:solidFill>
                  <a:srgbClr val="5B0F00"/>
                </a:solidFill>
              </a:rPr>
              <a:t>5.4% помилок</a:t>
            </a:r>
            <a:r>
              <a:rPr lang="uk" sz="1100">
                <a:solidFill>
                  <a:srgbClr val="5B0F00"/>
                </a:solidFill>
              </a:rPr>
              <a:t>, </a:t>
            </a:r>
            <a:r>
              <a:rPr lang="uk" sz="1100" b="1">
                <a:solidFill>
                  <a:srgbClr val="5B0F00"/>
                </a:solidFill>
              </a:rPr>
              <a:t>Apdex — 0.27</a:t>
            </a:r>
            <a:endParaRPr sz="1800">
              <a:solidFill>
                <a:srgbClr val="5B0F00"/>
              </a:solidFill>
            </a:endParaRPr>
          </a:p>
        </p:txBody>
      </p:sp>
      <p:sp>
        <p:nvSpPr>
          <p:cNvPr id="195" name="Google Shape;195;p28"/>
          <p:cNvSpPr txBox="1"/>
          <p:nvPr/>
        </p:nvSpPr>
        <p:spPr>
          <a:xfrm>
            <a:off x="2321287" y="3486625"/>
            <a:ext cx="3700500" cy="14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" sz="1100" b="1" dirty="0">
                <a:solidFill>
                  <a:srgbClr val="5B0F00"/>
                </a:solidFill>
              </a:rPr>
              <a:t>Мобільний застосунок</a:t>
            </a:r>
            <a:endParaRPr sz="1100" b="1" dirty="0">
              <a:solidFill>
                <a:srgbClr val="5B0F00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B0F00"/>
              </a:buClr>
              <a:buSzPts val="1100"/>
              <a:buChar char="●"/>
            </a:pPr>
            <a:r>
              <a:rPr lang="uk" sz="1100" dirty="0">
                <a:solidFill>
                  <a:srgbClr val="5B0F00"/>
                </a:solidFill>
              </a:rPr>
              <a:t>CPU: </a:t>
            </a:r>
            <a:r>
              <a:rPr lang="uk" sz="1100" b="1" dirty="0">
                <a:solidFill>
                  <a:srgbClr val="5B0F00"/>
                </a:solidFill>
              </a:rPr>
              <a:t>0</a:t>
            </a:r>
            <a:r>
              <a:rPr lang="da-DK" sz="1100" b="1" dirty="0">
                <a:solidFill>
                  <a:srgbClr val="5B0F00"/>
                </a:solidFill>
              </a:rPr>
              <a:t>.01</a:t>
            </a:r>
            <a:r>
              <a:rPr lang="uk" sz="1100" b="1" dirty="0">
                <a:solidFill>
                  <a:srgbClr val="5B0F00"/>
                </a:solidFill>
              </a:rPr>
              <a:t>%</a:t>
            </a:r>
            <a:r>
              <a:rPr lang="uk" sz="1100" dirty="0">
                <a:solidFill>
                  <a:srgbClr val="5B0F00"/>
                </a:solidFill>
              </a:rPr>
              <a:t>, ~43 потоки</a:t>
            </a:r>
            <a:endParaRPr sz="1100" dirty="0">
              <a:solidFill>
                <a:srgbClr val="5B0F00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B0F00"/>
              </a:buClr>
              <a:buSzPts val="1100"/>
              <a:buChar char="●"/>
            </a:pPr>
            <a:r>
              <a:rPr lang="uk" sz="1100" dirty="0">
                <a:solidFill>
                  <a:srgbClr val="5B0F00"/>
                </a:solidFill>
              </a:rPr>
              <a:t>Памʼять: </a:t>
            </a:r>
            <a:r>
              <a:rPr lang="uk" sz="1100" b="1" dirty="0">
                <a:solidFill>
                  <a:srgbClr val="5B0F00"/>
                </a:solidFill>
              </a:rPr>
              <a:t>162,7 МБ</a:t>
            </a:r>
            <a:r>
              <a:rPr lang="uk" sz="1100" dirty="0">
                <a:solidFill>
                  <a:srgbClr val="5B0F00"/>
                </a:solidFill>
              </a:rPr>
              <a:t>, домінують </a:t>
            </a:r>
            <a:r>
              <a:rPr lang="uk" sz="1100" b="1" dirty="0">
                <a:solidFill>
                  <a:srgbClr val="5B0F00"/>
                </a:solidFill>
              </a:rPr>
              <a:t>рендеринг та JIT</a:t>
            </a:r>
            <a:endParaRPr sz="1100" b="1" dirty="0">
              <a:solidFill>
                <a:srgbClr val="5B0F00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B0F00"/>
              </a:buClr>
              <a:buSzPts val="1100"/>
              <a:buChar char="●"/>
            </a:pPr>
            <a:r>
              <a:rPr lang="uk" sz="1100" b="1" dirty="0">
                <a:solidFill>
                  <a:srgbClr val="5B0F00"/>
                </a:solidFill>
              </a:rPr>
              <a:t>Можливі витоки</a:t>
            </a:r>
            <a:r>
              <a:rPr lang="uk" sz="1100" dirty="0">
                <a:solidFill>
                  <a:srgbClr val="5B0F00"/>
                </a:solidFill>
              </a:rPr>
              <a:t>, але </a:t>
            </a:r>
            <a:r>
              <a:rPr lang="uk" sz="1100" b="1" dirty="0">
                <a:solidFill>
                  <a:srgbClr val="5B0F00"/>
                </a:solidFill>
              </a:rPr>
              <a:t>збирання стабільне</a:t>
            </a:r>
            <a:endParaRPr sz="1100" b="1" dirty="0">
              <a:solidFill>
                <a:srgbClr val="5B0F00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800" dirty="0">
              <a:solidFill>
                <a:schemeClr val="dk2"/>
              </a:solidFill>
            </a:endParaRPr>
          </a:p>
        </p:txBody>
      </p:sp>
      <p:sp>
        <p:nvSpPr>
          <p:cNvPr id="196" name="Google Shape;196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16</a:t>
            </a:fld>
            <a:endParaRPr/>
          </a:p>
        </p:txBody>
      </p:sp>
      <p:pic>
        <p:nvPicPr>
          <p:cNvPr id="197" name="Google Shape;197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57850" y="3438875"/>
            <a:ext cx="2067499" cy="103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3824" y="3741852"/>
            <a:ext cx="921400" cy="921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9"/>
          <p:cNvSpPr txBox="1">
            <a:spLocks noGrp="1"/>
          </p:cNvSpPr>
          <p:nvPr>
            <p:ph type="title"/>
          </p:nvPr>
        </p:nvSpPr>
        <p:spPr>
          <a:xfrm>
            <a:off x="311700" y="1929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uk" sz="2820" b="1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Підсумки</a:t>
            </a:r>
            <a:endParaRPr sz="2820" b="1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204" name="Google Shape;204;p29"/>
          <p:cNvSpPr txBox="1">
            <a:spLocks noGrp="1"/>
          </p:cNvSpPr>
          <p:nvPr>
            <p:ph type="body" idx="1"/>
          </p:nvPr>
        </p:nvSpPr>
        <p:spPr>
          <a:xfrm>
            <a:off x="340500" y="1202900"/>
            <a:ext cx="8463000" cy="194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rgbClr val="5B0F00"/>
              </a:buClr>
              <a:buSzPts val="1500"/>
              <a:buChar char="●"/>
            </a:pPr>
            <a:r>
              <a:rPr lang="uk" sz="1500">
                <a:solidFill>
                  <a:srgbClr val="5B0F00"/>
                </a:solidFill>
              </a:rPr>
              <a:t> Проведено повне тестування багатокомпонентної системи: сервер, вебінтерфейс, мобільний застосунок.</a:t>
            </a:r>
            <a:endParaRPr sz="1500">
              <a:solidFill>
                <a:srgbClr val="5B0F00"/>
              </a:solidFill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rgbClr val="5B0F00"/>
              </a:buClr>
              <a:buSzPts val="1500"/>
              <a:buChar char="●"/>
            </a:pPr>
            <a:r>
              <a:rPr lang="uk" sz="1500">
                <a:solidFill>
                  <a:srgbClr val="5B0F00"/>
                </a:solidFill>
              </a:rPr>
              <a:t>Система показала стабільну роботу, відповідність функціональним та нефункціональним вимогам.</a:t>
            </a:r>
            <a:endParaRPr sz="1500">
              <a:solidFill>
                <a:srgbClr val="5B0F00"/>
              </a:solidFill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rgbClr val="5B0F00"/>
              </a:buClr>
              <a:buSzPts val="1500"/>
              <a:buChar char="●"/>
            </a:pPr>
            <a:r>
              <a:rPr lang="uk" sz="1500">
                <a:solidFill>
                  <a:srgbClr val="5B0F00"/>
                </a:solidFill>
              </a:rPr>
              <a:t>Тестування підтвердило готовність продукту до впровадження.</a:t>
            </a:r>
            <a:endParaRPr sz="1500">
              <a:solidFill>
                <a:srgbClr val="5B0F00"/>
              </a:solidFill>
            </a:endParaRPr>
          </a:p>
        </p:txBody>
      </p:sp>
      <p:sp>
        <p:nvSpPr>
          <p:cNvPr id="205" name="Google Shape;205;p29"/>
          <p:cNvSpPr txBox="1"/>
          <p:nvPr/>
        </p:nvSpPr>
        <p:spPr>
          <a:xfrm>
            <a:off x="422206" y="3152300"/>
            <a:ext cx="4488900" cy="1910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" b="1" dirty="0">
                <a:solidFill>
                  <a:srgbClr val="5B0F00"/>
                </a:solidFill>
              </a:rPr>
              <a:t>Можливості використання</a:t>
            </a:r>
            <a:endParaRPr b="1" dirty="0">
              <a:solidFill>
                <a:srgbClr val="5B0F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uk" dirty="0">
                <a:solidFill>
                  <a:srgbClr val="5B0F00"/>
                </a:solidFill>
              </a:rPr>
              <a:t>• Як </a:t>
            </a:r>
            <a:r>
              <a:rPr lang="uk" b="1" dirty="0">
                <a:solidFill>
                  <a:srgbClr val="5B0F00"/>
                </a:solidFill>
              </a:rPr>
              <a:t>інструмент для самоорганізації</a:t>
            </a:r>
            <a:r>
              <a:rPr lang="uk" dirty="0">
                <a:solidFill>
                  <a:srgbClr val="5B0F00"/>
                </a:solidFill>
              </a:rPr>
              <a:t>, планування та мотивації</a:t>
            </a:r>
            <a:br>
              <a:rPr lang="uk" dirty="0">
                <a:solidFill>
                  <a:srgbClr val="5B0F00"/>
                </a:solidFill>
              </a:rPr>
            </a:br>
            <a:r>
              <a:rPr lang="uk" dirty="0">
                <a:solidFill>
                  <a:srgbClr val="5B0F00"/>
                </a:solidFill>
              </a:rPr>
              <a:t> • Актуальна для </a:t>
            </a:r>
            <a:r>
              <a:rPr lang="uk" b="1" dirty="0">
                <a:solidFill>
                  <a:srgbClr val="5B0F00"/>
                </a:solidFill>
              </a:rPr>
              <a:t>учнів, фрілансерів, команд</a:t>
            </a:r>
            <a:r>
              <a:rPr lang="uk" dirty="0">
                <a:solidFill>
                  <a:srgbClr val="5B0F00"/>
                </a:solidFill>
              </a:rPr>
              <a:t> і всіх, хто прагне підвищити особисту ефективність</a:t>
            </a:r>
            <a:endParaRPr dirty="0">
              <a:solidFill>
                <a:srgbClr val="5B0F00"/>
              </a:solidFill>
            </a:endParaRPr>
          </a:p>
        </p:txBody>
      </p:sp>
      <p:sp>
        <p:nvSpPr>
          <p:cNvPr id="206" name="Google Shape;206;p29"/>
          <p:cNvSpPr txBox="1"/>
          <p:nvPr/>
        </p:nvSpPr>
        <p:spPr>
          <a:xfrm>
            <a:off x="5238400" y="3185925"/>
            <a:ext cx="3665100" cy="17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1500" b="1">
                <a:solidFill>
                  <a:srgbClr val="5B0F00"/>
                </a:solidFill>
              </a:rPr>
              <a:t>Можливий розвиток ПЗ</a:t>
            </a:r>
            <a:endParaRPr sz="1500" b="1">
              <a:solidFill>
                <a:srgbClr val="5B0F00"/>
              </a:solidFill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rgbClr val="5B0F00"/>
              </a:buClr>
              <a:buSzPts val="1500"/>
              <a:buChar char="●"/>
            </a:pPr>
            <a:r>
              <a:rPr lang="uk" sz="1500">
                <a:solidFill>
                  <a:srgbClr val="5B0F00"/>
                </a:solidFill>
              </a:rPr>
              <a:t>Публікація у </a:t>
            </a:r>
            <a:r>
              <a:rPr lang="uk" sz="1500" b="1">
                <a:solidFill>
                  <a:srgbClr val="5B0F00"/>
                </a:solidFill>
              </a:rPr>
              <a:t>Play Market</a:t>
            </a:r>
            <a:r>
              <a:rPr lang="uk" sz="1500">
                <a:solidFill>
                  <a:srgbClr val="5B0F00"/>
                </a:solidFill>
              </a:rPr>
              <a:t>, збір зворотного зв’язку.</a:t>
            </a:r>
            <a:endParaRPr sz="1500">
              <a:solidFill>
                <a:srgbClr val="5B0F00"/>
              </a:solidFill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rgbClr val="5B0F00"/>
              </a:buClr>
              <a:buSzPts val="1500"/>
              <a:buChar char="●"/>
            </a:pPr>
            <a:r>
              <a:rPr lang="uk" sz="1500">
                <a:solidFill>
                  <a:srgbClr val="5B0F00"/>
                </a:solidFill>
              </a:rPr>
              <a:t>Підтримка багатомовності.</a:t>
            </a:r>
            <a:endParaRPr sz="1500">
              <a:solidFill>
                <a:srgbClr val="5B0F00"/>
              </a:solidFill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rgbClr val="5B0F00"/>
              </a:buClr>
              <a:buSzPts val="1500"/>
              <a:buChar char="●"/>
            </a:pPr>
            <a:r>
              <a:rPr lang="uk" sz="1500">
                <a:solidFill>
                  <a:srgbClr val="5B0F00"/>
                </a:solidFill>
              </a:rPr>
              <a:t>Впровадження premium версії.</a:t>
            </a:r>
            <a:endParaRPr sz="2200">
              <a:solidFill>
                <a:srgbClr val="5B0F00"/>
              </a:solidFill>
            </a:endParaRPr>
          </a:p>
        </p:txBody>
      </p:sp>
      <p:sp>
        <p:nvSpPr>
          <p:cNvPr id="207" name="Google Shape;207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17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title"/>
          </p:nvPr>
        </p:nvSpPr>
        <p:spPr>
          <a:xfrm>
            <a:off x="252850" y="1088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uk" sz="2820" b="1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Мета роботи</a:t>
            </a:r>
            <a:endParaRPr sz="2820" b="1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62" name="Google Shape;62;p14"/>
          <p:cNvSpPr txBox="1">
            <a:spLocks noGrp="1"/>
          </p:cNvSpPr>
          <p:nvPr>
            <p:ph type="body" idx="1"/>
          </p:nvPr>
        </p:nvSpPr>
        <p:spPr>
          <a:xfrm>
            <a:off x="370550" y="1429825"/>
            <a:ext cx="3747600" cy="208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uk" sz="1200">
                <a:solidFill>
                  <a:schemeClr val="lt1"/>
                </a:solidFill>
              </a:rPr>
              <a:t>Мета роботи:</a:t>
            </a:r>
            <a:endParaRPr sz="120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" sz="1200" b="1">
                <a:solidFill>
                  <a:schemeClr val="lt1"/>
                </a:solidFill>
              </a:rPr>
              <a:t>Забезпечити якісне тестування</a:t>
            </a:r>
            <a:r>
              <a:rPr lang="uk" sz="1200">
                <a:solidFill>
                  <a:schemeClr val="lt1"/>
                </a:solidFill>
              </a:rPr>
              <a:t> програмної системи для планування та моніторингу особистих задач і досягнень шляхом аналізу вимог, створення тестової документації та проведення комплексного функціонального й нефункціонального тестування.</a:t>
            </a:r>
            <a:endParaRPr sz="1900">
              <a:solidFill>
                <a:schemeClr val="lt1"/>
              </a:solidFill>
            </a:endParaRPr>
          </a:p>
        </p:txBody>
      </p:sp>
      <p:sp>
        <p:nvSpPr>
          <p:cNvPr id="63" name="Google Shape;63;p14"/>
          <p:cNvSpPr txBox="1"/>
          <p:nvPr/>
        </p:nvSpPr>
        <p:spPr>
          <a:xfrm>
            <a:off x="4975400" y="2891125"/>
            <a:ext cx="3487800" cy="174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" sz="1200" b="1">
                <a:solidFill>
                  <a:srgbClr val="5B0F00"/>
                </a:solidFill>
              </a:rPr>
              <a:t>Актуальність роботи:</a:t>
            </a:r>
            <a:endParaRPr sz="1200" b="1">
              <a:solidFill>
                <a:srgbClr val="5B0F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" sz="1200">
                <a:solidFill>
                  <a:srgbClr val="5B0F00"/>
                </a:solidFill>
              </a:rPr>
              <a:t>У сучасному світі високого інформаційного навантаження багато людей </a:t>
            </a:r>
            <a:r>
              <a:rPr lang="uk" sz="1200" b="1">
                <a:solidFill>
                  <a:srgbClr val="5B0F00"/>
                </a:solidFill>
              </a:rPr>
              <a:t>стикаються з труднощами в організації особистого часу</a:t>
            </a:r>
            <a:r>
              <a:rPr lang="uk" sz="1200">
                <a:solidFill>
                  <a:srgbClr val="5B0F00"/>
                </a:solidFill>
              </a:rPr>
              <a:t> та </a:t>
            </a:r>
            <a:r>
              <a:rPr lang="uk" sz="1200" b="1">
                <a:solidFill>
                  <a:srgbClr val="5B0F00"/>
                </a:solidFill>
              </a:rPr>
              <a:t>збереженні мотивації</a:t>
            </a:r>
            <a:r>
              <a:rPr lang="uk" sz="1200">
                <a:solidFill>
                  <a:srgbClr val="5B0F00"/>
                </a:solidFill>
              </a:rPr>
              <a:t>, що зумовлює потребу в цифрових помічниках для контролю цілей і підвищення продуктивності.</a:t>
            </a:r>
            <a:endParaRPr sz="1900">
              <a:solidFill>
                <a:srgbClr val="5B0F00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</p:txBody>
      </p:sp>
      <p:sp>
        <p:nvSpPr>
          <p:cNvPr id="64" name="Google Shape;64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2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/>
        </p:nvSpPr>
        <p:spPr>
          <a:xfrm>
            <a:off x="1056750" y="143325"/>
            <a:ext cx="7030500" cy="6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2800" b="1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Конкуренти</a:t>
            </a:r>
            <a:endParaRPr sz="2800" b="1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70" name="Google Shape;7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3925" y="1142625"/>
            <a:ext cx="1916175" cy="1916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5"/>
          <p:cNvPicPr preferRelativeResize="0"/>
          <p:nvPr/>
        </p:nvPicPr>
        <p:blipFill rotWithShape="1">
          <a:blip r:embed="rId5">
            <a:alphaModFix/>
          </a:blip>
          <a:srcRect l="12606" t="10442" r="12441" b="10324"/>
          <a:stretch/>
        </p:blipFill>
        <p:spPr>
          <a:xfrm>
            <a:off x="7157550" y="3354050"/>
            <a:ext cx="1643450" cy="115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3000" y="3743475"/>
            <a:ext cx="2790825" cy="81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855710" y="1955722"/>
            <a:ext cx="3796775" cy="1650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736632" y="1558325"/>
            <a:ext cx="2340144" cy="1228576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/>
          <p:nvPr/>
        </p:nvSpPr>
        <p:spPr>
          <a:xfrm>
            <a:off x="7118075" y="2638950"/>
            <a:ext cx="15396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1800">
                <a:solidFill>
                  <a:schemeClr val="dk1"/>
                </a:solidFill>
              </a:rPr>
              <a:t>Way of life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76" name="Google Shape;76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3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>
            <a:spLocks noGrp="1"/>
          </p:cNvSpPr>
          <p:nvPr>
            <p:ph type="title"/>
          </p:nvPr>
        </p:nvSpPr>
        <p:spPr>
          <a:xfrm>
            <a:off x="244450" y="125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uk" sz="2820" b="1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Аналіз аналогів та виявлення прогалин</a:t>
            </a:r>
            <a:endParaRPr sz="2820" b="1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82" name="Google Shape;82;p16"/>
          <p:cNvSpPr txBox="1">
            <a:spLocks noGrp="1"/>
          </p:cNvSpPr>
          <p:nvPr>
            <p:ph type="body" idx="1"/>
          </p:nvPr>
        </p:nvSpPr>
        <p:spPr>
          <a:xfrm>
            <a:off x="294900" y="1056338"/>
            <a:ext cx="30177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1"/>
              </a:solidFill>
            </a:endParaRPr>
          </a:p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uk" sz="1300">
                <a:solidFill>
                  <a:schemeClr val="dk1"/>
                </a:solidFill>
              </a:rPr>
              <a:t>Стрес через фінансову мотивацію (Модель штрафів)</a:t>
            </a:r>
            <a:endParaRPr sz="1300">
              <a:solidFill>
                <a:schemeClr val="dk1"/>
              </a:solidFill>
            </a:endParaRPr>
          </a:p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uk" sz="1300">
                <a:solidFill>
                  <a:schemeClr val="dk1"/>
                </a:solidFill>
              </a:rPr>
              <a:t>Відсутність спільноти або підтримки друзів </a:t>
            </a:r>
            <a:endParaRPr sz="1300">
              <a:solidFill>
                <a:schemeClr val="dk1"/>
              </a:solidFill>
            </a:endParaRPr>
          </a:p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uk" sz="1300">
                <a:solidFill>
                  <a:schemeClr val="dk1"/>
                </a:solidFill>
              </a:rPr>
              <a:t>Недостатня або примітивна гейміфікація</a:t>
            </a:r>
            <a:endParaRPr sz="1300">
              <a:solidFill>
                <a:schemeClr val="dk1"/>
              </a:solidFill>
            </a:endParaRPr>
          </a:p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uk" sz="1300">
                <a:solidFill>
                  <a:schemeClr val="dk1"/>
                </a:solidFill>
              </a:rPr>
              <a:t>Обмежена персоналізація та підтримка користувача</a:t>
            </a:r>
            <a:endParaRPr sz="2000">
              <a:solidFill>
                <a:schemeClr val="dk1"/>
              </a:solidFill>
            </a:endParaRPr>
          </a:p>
        </p:txBody>
      </p:sp>
      <p:pic>
        <p:nvPicPr>
          <p:cNvPr id="83" name="Google Shape;8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31375" y="1312975"/>
            <a:ext cx="5509799" cy="2903133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84" name="Google Shape;84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4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7"/>
          <p:cNvSpPr txBox="1">
            <a:spLocks noGrp="1"/>
          </p:cNvSpPr>
          <p:nvPr>
            <p:ph type="title"/>
          </p:nvPr>
        </p:nvSpPr>
        <p:spPr>
          <a:xfrm>
            <a:off x="311700" y="142475"/>
            <a:ext cx="8706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b="1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Постановка задачі та опис системи</a:t>
            </a:r>
            <a:endParaRPr b="1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90" name="Google Shape;90;p17"/>
          <p:cNvSpPr txBox="1"/>
          <p:nvPr/>
        </p:nvSpPr>
        <p:spPr>
          <a:xfrm>
            <a:off x="395750" y="1218575"/>
            <a:ext cx="4218900" cy="21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" sz="1100" b="1">
                <a:solidFill>
                  <a:schemeClr val="lt1"/>
                </a:solidFill>
              </a:rPr>
              <a:t>🔧 Основні функції:</a:t>
            </a:r>
            <a:endParaRPr sz="1100" b="1">
              <a:solidFill>
                <a:schemeClr val="lt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uk" sz="1100">
                <a:solidFill>
                  <a:schemeClr val="lt1"/>
                </a:solidFill>
              </a:rPr>
              <a:t>Постановка особистих цілей</a:t>
            </a:r>
            <a:endParaRPr sz="1100">
              <a:solidFill>
                <a:schemeClr val="lt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uk" sz="1100">
                <a:solidFill>
                  <a:schemeClr val="lt1"/>
                </a:solidFill>
              </a:rPr>
              <a:t>Відстеження прогресу</a:t>
            </a:r>
            <a:endParaRPr sz="1100">
              <a:solidFill>
                <a:schemeClr val="lt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uk" sz="1100">
                <a:solidFill>
                  <a:schemeClr val="lt1"/>
                </a:solidFill>
              </a:rPr>
              <a:t>Соціальна взаємодія</a:t>
            </a:r>
            <a:endParaRPr sz="1100">
              <a:solidFill>
                <a:schemeClr val="lt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uk" sz="1100">
                <a:solidFill>
                  <a:schemeClr val="lt1"/>
                </a:solidFill>
              </a:rPr>
              <a:t>Гейміфікація (бали, нагороди, рівні)</a:t>
            </a:r>
            <a:endParaRPr sz="1100">
              <a:solidFill>
                <a:schemeClr val="lt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uk" sz="1100">
                <a:solidFill>
                  <a:schemeClr val="lt1"/>
                </a:solidFill>
              </a:rPr>
              <a:t>Система лідерства</a:t>
            </a:r>
            <a:endParaRPr sz="1100">
              <a:solidFill>
                <a:schemeClr val="lt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uk" sz="1100">
                <a:solidFill>
                  <a:schemeClr val="lt1"/>
                </a:solidFill>
              </a:rPr>
              <a:t>Інтегрований чат з ШІ (поради щодо цілей і звичок)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91" name="Google Shape;91;p17"/>
          <p:cNvSpPr txBox="1"/>
          <p:nvPr/>
        </p:nvSpPr>
        <p:spPr>
          <a:xfrm>
            <a:off x="5841050" y="1613675"/>
            <a:ext cx="2916300" cy="140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" sz="1100" b="1">
                <a:solidFill>
                  <a:schemeClr val="lt2"/>
                </a:solidFill>
              </a:rPr>
              <a:t>🧪 Завдання тестувальника:</a:t>
            </a:r>
            <a:endParaRPr sz="1100" b="1">
              <a:solidFill>
                <a:schemeClr val="lt2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100"/>
              <a:buChar char="●"/>
            </a:pPr>
            <a:r>
              <a:rPr lang="uk" sz="1100">
                <a:solidFill>
                  <a:schemeClr val="lt2"/>
                </a:solidFill>
              </a:rPr>
              <a:t>Перевірка стабільності й зручності</a:t>
            </a:r>
            <a:endParaRPr sz="1100">
              <a:solidFill>
                <a:schemeClr val="lt2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●"/>
            </a:pPr>
            <a:r>
              <a:rPr lang="uk" sz="1100">
                <a:solidFill>
                  <a:schemeClr val="lt2"/>
                </a:solidFill>
              </a:rPr>
              <a:t>Відповідність функціоналу вимогам</a:t>
            </a:r>
            <a:endParaRPr sz="1100">
              <a:solidFill>
                <a:schemeClr val="lt2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●"/>
            </a:pPr>
            <a:r>
              <a:rPr lang="uk" sz="1100">
                <a:solidFill>
                  <a:schemeClr val="lt2"/>
                </a:solidFill>
              </a:rPr>
              <a:t>Забезпечення інтуїтивного UX</a:t>
            </a:r>
            <a:endParaRPr sz="1800">
              <a:solidFill>
                <a:schemeClr val="lt2"/>
              </a:solidFill>
            </a:endParaRPr>
          </a:p>
        </p:txBody>
      </p:sp>
      <p:sp>
        <p:nvSpPr>
          <p:cNvPr id="92" name="Google Shape;92;p17"/>
          <p:cNvSpPr txBox="1"/>
          <p:nvPr/>
        </p:nvSpPr>
        <p:spPr>
          <a:xfrm>
            <a:off x="3445675" y="3613025"/>
            <a:ext cx="3681000" cy="140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" sz="1100" b="1">
                <a:solidFill>
                  <a:schemeClr val="lt1"/>
                </a:solidFill>
              </a:rPr>
              <a:t>✅ Очікувані результати:</a:t>
            </a:r>
            <a:endParaRPr sz="1100" b="1">
              <a:solidFill>
                <a:schemeClr val="lt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uk" sz="1100">
                <a:solidFill>
                  <a:schemeClr val="lt1"/>
                </a:solidFill>
              </a:rPr>
              <a:t>Стабільна та безпечна система (веб + Android)</a:t>
            </a:r>
            <a:endParaRPr sz="1100">
              <a:solidFill>
                <a:schemeClr val="lt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uk" sz="1100">
                <a:solidFill>
                  <a:schemeClr val="lt1"/>
                </a:solidFill>
              </a:rPr>
              <a:t>Висока продуктивність</a:t>
            </a:r>
            <a:endParaRPr sz="1100">
              <a:solidFill>
                <a:schemeClr val="lt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uk" sz="1100">
                <a:solidFill>
                  <a:schemeClr val="lt1"/>
                </a:solidFill>
              </a:rPr>
              <a:t>Надійність збереження та цілісності даних</a:t>
            </a:r>
            <a:endParaRPr sz="11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</p:txBody>
      </p:sp>
      <p:sp>
        <p:nvSpPr>
          <p:cNvPr id="93" name="Google Shape;93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5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 txBox="1">
            <a:spLocks noGrp="1"/>
          </p:cNvSpPr>
          <p:nvPr>
            <p:ph type="title"/>
          </p:nvPr>
        </p:nvSpPr>
        <p:spPr>
          <a:xfrm>
            <a:off x="252875" y="1308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uk" sz="2820" b="1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Про проєкт</a:t>
            </a:r>
            <a:endParaRPr sz="2820" b="1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99" name="Google Shape;99;p18"/>
          <p:cNvSpPr txBox="1">
            <a:spLocks noGrp="1"/>
          </p:cNvSpPr>
          <p:nvPr>
            <p:ph type="body" idx="1"/>
          </p:nvPr>
        </p:nvSpPr>
        <p:spPr>
          <a:xfrm>
            <a:off x="177250" y="1656725"/>
            <a:ext cx="2545800" cy="246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179999" lvl="0" indent="-76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❖"/>
            </a:pPr>
            <a:r>
              <a:rPr lang="uk" sz="1200">
                <a:solidFill>
                  <a:schemeClr val="dk1"/>
                </a:solidFill>
              </a:rPr>
              <a:t> Протестовано </a:t>
            </a:r>
            <a:r>
              <a:rPr lang="uk" sz="1200" b="1">
                <a:solidFill>
                  <a:schemeClr val="dk1"/>
                </a:solidFill>
              </a:rPr>
              <a:t>програмну систему</a:t>
            </a:r>
            <a:r>
              <a:rPr lang="uk" sz="1200">
                <a:solidFill>
                  <a:schemeClr val="dk1"/>
                </a:solidFill>
              </a:rPr>
              <a:t> для планування та моніторингу особистих задач і досягнень</a:t>
            </a:r>
            <a:endParaRPr sz="1200">
              <a:solidFill>
                <a:schemeClr val="dk1"/>
              </a:solidFill>
            </a:endParaRPr>
          </a:p>
          <a:p>
            <a:pPr marL="179999" lvl="0" indent="-76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❖"/>
            </a:pPr>
            <a:r>
              <a:rPr lang="uk" sz="1200">
                <a:solidFill>
                  <a:schemeClr val="dk1"/>
                </a:solidFill>
              </a:rPr>
              <a:t> Система включає:</a:t>
            </a:r>
            <a:endParaRPr sz="1200">
              <a:solidFill>
                <a:schemeClr val="dk1"/>
              </a:solidFill>
            </a:endParaRPr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uk" sz="1200" b="1">
                <a:solidFill>
                  <a:schemeClr val="dk1"/>
                </a:solidFill>
              </a:rPr>
              <a:t>Серверну частину</a:t>
            </a:r>
            <a:endParaRPr sz="1200" b="1">
              <a:solidFill>
                <a:schemeClr val="dk1"/>
              </a:solidFill>
            </a:endParaRPr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uk" sz="1200" b="1">
                <a:solidFill>
                  <a:schemeClr val="dk1"/>
                </a:solidFill>
              </a:rPr>
              <a:t>Вебверсію</a:t>
            </a:r>
            <a:endParaRPr sz="1200" b="1">
              <a:solidFill>
                <a:schemeClr val="dk1"/>
              </a:solidFill>
            </a:endParaRPr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uk" sz="1200" b="1">
                <a:solidFill>
                  <a:schemeClr val="dk1"/>
                </a:solidFill>
              </a:rPr>
              <a:t>Мобільний застосунок</a:t>
            </a:r>
            <a:endParaRPr sz="1900"/>
          </a:p>
        </p:txBody>
      </p:sp>
      <p:pic>
        <p:nvPicPr>
          <p:cNvPr id="100" name="Google Shape;10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52500" y="1017713"/>
            <a:ext cx="4022274" cy="3423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72463" y="1071325"/>
            <a:ext cx="1730600" cy="331657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02" name="Google Shape;102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6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9"/>
          <p:cNvSpPr txBox="1">
            <a:spLocks noGrp="1"/>
          </p:cNvSpPr>
          <p:nvPr>
            <p:ph type="title"/>
          </p:nvPr>
        </p:nvSpPr>
        <p:spPr>
          <a:xfrm>
            <a:off x="311700" y="2433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uk" sz="2820" b="1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Діаграма прецедентів  з актором користувач</a:t>
            </a:r>
            <a:endParaRPr sz="2820" b="1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108" name="Google Shape;108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49738" y="1136500"/>
            <a:ext cx="6644536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7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0"/>
          <p:cNvSpPr txBox="1">
            <a:spLocks noGrp="1"/>
          </p:cNvSpPr>
          <p:nvPr>
            <p:ph type="title"/>
          </p:nvPr>
        </p:nvSpPr>
        <p:spPr>
          <a:xfrm>
            <a:off x="261275" y="1256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uk" sz="2820" b="1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Тест-план</a:t>
            </a:r>
            <a:endParaRPr sz="2820" b="1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115" name="Google Shape;115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55500" y="1033363"/>
            <a:ext cx="2709418" cy="3820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1033363"/>
            <a:ext cx="2703519" cy="3820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04176" y="1078938"/>
            <a:ext cx="2639201" cy="3729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20"/>
          <p:cNvPicPr preferRelativeResize="0"/>
          <p:nvPr/>
        </p:nvPicPr>
        <p:blipFill rotWithShape="1">
          <a:blip r:embed="rId7">
            <a:alphaModFix/>
          </a:blip>
          <a:srcRect l="9358" t="27836" r="9261" b="11977"/>
          <a:stretch/>
        </p:blipFill>
        <p:spPr>
          <a:xfrm>
            <a:off x="2822225" y="2352600"/>
            <a:ext cx="2200000" cy="2300001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19" name="Google Shape;119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8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1"/>
          <p:cNvSpPr txBox="1">
            <a:spLocks noGrp="1"/>
          </p:cNvSpPr>
          <p:nvPr>
            <p:ph type="title"/>
          </p:nvPr>
        </p:nvSpPr>
        <p:spPr>
          <a:xfrm>
            <a:off x="185675" y="66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uk" sz="2220" b="1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Опис прийнятих програмних рішень та їх тестування</a:t>
            </a:r>
            <a:endParaRPr sz="2220" b="1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uk" sz="2220" b="1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Серверна частина (Back-end)</a:t>
            </a:r>
            <a:endParaRPr sz="2220" b="1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25" name="Google Shape;125;p21"/>
          <p:cNvSpPr txBox="1">
            <a:spLocks noGrp="1"/>
          </p:cNvSpPr>
          <p:nvPr>
            <p:ph type="body" idx="1"/>
          </p:nvPr>
        </p:nvSpPr>
        <p:spPr>
          <a:xfrm>
            <a:off x="437775" y="1261425"/>
            <a:ext cx="2958900" cy="236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uk" sz="1360">
                <a:solidFill>
                  <a:schemeClr val="dk1"/>
                </a:solidFill>
              </a:rPr>
              <a:t>Автоматизоване тестування (C#, </a:t>
            </a:r>
            <a:r>
              <a:rPr lang="uk" sz="1360" b="1">
                <a:solidFill>
                  <a:schemeClr val="dk1"/>
                </a:solidFill>
              </a:rPr>
              <a:t>NUnit</a:t>
            </a:r>
            <a:r>
              <a:rPr lang="uk" sz="1360">
                <a:solidFill>
                  <a:schemeClr val="dk1"/>
                </a:solidFill>
              </a:rPr>
              <a:t>):</a:t>
            </a:r>
            <a:endParaRPr sz="136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770"/>
              <a:buNone/>
            </a:pPr>
            <a:r>
              <a:rPr lang="uk" sz="1360">
                <a:solidFill>
                  <a:schemeClr val="dk1"/>
                </a:solidFill>
              </a:rPr>
              <a:t>• Unit-тести – перевірка бізнес-логіки (services)</a:t>
            </a:r>
            <a:endParaRPr sz="136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770"/>
              <a:buNone/>
            </a:pPr>
            <a:r>
              <a:rPr lang="uk" sz="1360">
                <a:solidFill>
                  <a:schemeClr val="dk1"/>
                </a:solidFill>
              </a:rPr>
              <a:t>• Інтеграційні тести – перевірка взаємодії з MongoDB</a:t>
            </a:r>
            <a:endParaRPr sz="136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770"/>
              <a:buNone/>
            </a:pPr>
            <a:r>
              <a:rPr lang="uk" sz="1360">
                <a:solidFill>
                  <a:schemeClr val="dk1"/>
                </a:solidFill>
              </a:rPr>
              <a:t>• Регресійне тестування – повторне використання тих самих тестів після оновлень</a:t>
            </a:r>
            <a:endParaRPr sz="1360">
              <a:solidFill>
                <a:schemeClr val="dk1"/>
              </a:solidFill>
            </a:endParaRPr>
          </a:p>
        </p:txBody>
      </p:sp>
      <p:pic>
        <p:nvPicPr>
          <p:cNvPr id="126" name="Google Shape;12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91200" y="1144575"/>
            <a:ext cx="4450799" cy="333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31800" y="3843625"/>
            <a:ext cx="1115525" cy="1115525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9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625</Words>
  <Application>Microsoft Office PowerPoint</Application>
  <PresentationFormat>On-screen Show (16:9)</PresentationFormat>
  <Paragraphs>108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Maven Pro Medium</vt:lpstr>
      <vt:lpstr>Maven Pro</vt:lpstr>
      <vt:lpstr>Simple Light</vt:lpstr>
      <vt:lpstr>Програмна система для планування та моніторингу виконання особистих задач і досягнень. Тестування</vt:lpstr>
      <vt:lpstr>Мета роботи</vt:lpstr>
      <vt:lpstr>PowerPoint Presentation</vt:lpstr>
      <vt:lpstr>Аналіз аналогів та виявлення прогалин</vt:lpstr>
      <vt:lpstr>Постановка задачі та опис системи</vt:lpstr>
      <vt:lpstr>Про проєкт</vt:lpstr>
      <vt:lpstr>Діаграма прецедентів  з актором користувач</vt:lpstr>
      <vt:lpstr>Тест-план</vt:lpstr>
      <vt:lpstr>Опис прийнятих програмних рішень та їх тестування Серверна частина (Back-end)</vt:lpstr>
      <vt:lpstr>Ручне тестування API (Swagger UI)</vt:lpstr>
      <vt:lpstr>Автоматизоване тестування клієнтської частини</vt:lpstr>
      <vt:lpstr>Автоматизоване тестування клієнтської частини </vt:lpstr>
      <vt:lpstr>Ручне тестування вебзастосунку</vt:lpstr>
      <vt:lpstr>Тестування мобільного застосунка</vt:lpstr>
      <vt:lpstr>Життєвий цикл дефекту</vt:lpstr>
      <vt:lpstr>Продуктивність системи</vt:lpstr>
      <vt:lpstr>Підсумки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Mariam Almakadma</cp:lastModifiedBy>
  <cp:revision>3</cp:revision>
  <dcterms:modified xsi:type="dcterms:W3CDTF">2025-06-05T19:19:34Z</dcterms:modified>
</cp:coreProperties>
</file>